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68" r:id="rId3"/>
    <p:sldId id="269" r:id="rId4"/>
    <p:sldId id="291" r:id="rId5"/>
    <p:sldId id="271" r:id="rId6"/>
    <p:sldId id="287" r:id="rId7"/>
    <p:sldId id="290" r:id="rId8"/>
    <p:sldId id="280" r:id="rId9"/>
    <p:sldId id="289" r:id="rId10"/>
    <p:sldId id="286" r:id="rId11"/>
    <p:sldId id="279" r:id="rId12"/>
    <p:sldId id="270" r:id="rId13"/>
    <p:sldId id="283" r:id="rId14"/>
    <p:sldId id="284" r:id="rId15"/>
    <p:sldId id="285" r:id="rId16"/>
    <p:sldId id="277" r:id="rId17"/>
    <p:sldId id="272" r:id="rId18"/>
    <p:sldId id="278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146" autoAdjust="0"/>
  </p:normalViewPr>
  <p:slideViewPr>
    <p:cSldViewPr snapToGrid="0">
      <p:cViewPr varScale="1">
        <p:scale>
          <a:sx n="62" d="100"/>
          <a:sy n="62" d="100"/>
        </p:scale>
        <p:origin x="-1164" y="-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engLam\Desktop\321%20Intel%20Results%20v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engLam\Desktop\321%20Intel%20Results%20v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engLam\Desktop\321%20Time%20Results%20v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engLam\Desktop\321%20Time%20Results%20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Program Execution Time
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'[321 Intel Results v1.xlsx]Sheet1'!$N$3</c:f>
              <c:strCache>
                <c:ptCount val="1"/>
                <c:pt idx="0">
                  <c:v>Java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'[321 Intel Results v1.xlsx]Sheet1'!$N$4:$N$9</c:f>
              <c:numCache>
                <c:formatCode>General</c:formatCode>
                <c:ptCount val="6"/>
                <c:pt idx="0">
                  <c:v>10096</c:v>
                </c:pt>
                <c:pt idx="1">
                  <c:v>8367</c:v>
                </c:pt>
                <c:pt idx="2">
                  <c:v>11121</c:v>
                </c:pt>
                <c:pt idx="3">
                  <c:v>9786</c:v>
                </c:pt>
                <c:pt idx="4">
                  <c:v>9047</c:v>
                </c:pt>
                <c:pt idx="5">
                  <c:v>9544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80-4261-AF66-DCCA5C3640FC}"/>
            </c:ext>
          </c:extLst>
        </c:ser>
        <c:ser>
          <c:idx val="1"/>
          <c:order val="1"/>
          <c:tx>
            <c:strRef>
              <c:f>'[321 Intel Results v1.xlsx]Sheet1'!$O$3</c:f>
              <c:strCache>
                <c:ptCount val="1"/>
                <c:pt idx="0">
                  <c:v>Java SP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'[321 Intel Results v1.xlsx]Sheet1'!$O$4:$O$9</c:f>
              <c:numCache>
                <c:formatCode>General</c:formatCode>
                <c:ptCount val="6"/>
                <c:pt idx="0">
                  <c:v>8355</c:v>
                </c:pt>
                <c:pt idx="1">
                  <c:v>14531</c:v>
                </c:pt>
                <c:pt idx="2">
                  <c:v>9480</c:v>
                </c:pt>
                <c:pt idx="3">
                  <c:v>8655</c:v>
                </c:pt>
                <c:pt idx="4">
                  <c:v>9342</c:v>
                </c:pt>
                <c:pt idx="5">
                  <c:v>8929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80-4261-AF66-DCCA5C3640FC}"/>
            </c:ext>
          </c:extLst>
        </c:ser>
        <c:ser>
          <c:idx val="2"/>
          <c:order val="2"/>
          <c:tx>
            <c:strRef>
              <c:f>'[321 Intel Results v1.xlsx]Sheet1'!$P$3</c:f>
              <c:strCache>
                <c:ptCount val="1"/>
                <c:pt idx="0">
                  <c:v>C#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'[321 Intel Results v1.xlsx]Sheet1'!$P$4:$P$9</c:f>
              <c:numCache>
                <c:formatCode>General</c:formatCode>
                <c:ptCount val="6"/>
                <c:pt idx="0">
                  <c:v>6523</c:v>
                </c:pt>
                <c:pt idx="1">
                  <c:v>7045</c:v>
                </c:pt>
                <c:pt idx="2">
                  <c:v>7412</c:v>
                </c:pt>
                <c:pt idx="3">
                  <c:v>10892</c:v>
                </c:pt>
                <c:pt idx="4">
                  <c:v>7158</c:v>
                </c:pt>
                <c:pt idx="5">
                  <c:v>6956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80-4261-AF66-DCCA5C3640FC}"/>
            </c:ext>
          </c:extLst>
        </c:ser>
        <c:ser>
          <c:idx val="3"/>
          <c:order val="3"/>
          <c:tx>
            <c:strRef>
              <c:f>'[321 Intel Results v1.xlsx]Sheet1'!$Q$3</c:f>
              <c:strCache>
                <c:ptCount val="1"/>
                <c:pt idx="0">
                  <c:v>C# SP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'[321 Intel Results v1.xlsx]Sheet1'!$Q$4:$Q$9</c:f>
              <c:numCache>
                <c:formatCode>General</c:formatCode>
                <c:ptCount val="6"/>
                <c:pt idx="0">
                  <c:v>7810</c:v>
                </c:pt>
                <c:pt idx="1">
                  <c:v>7686</c:v>
                </c:pt>
                <c:pt idx="2">
                  <c:v>7494</c:v>
                </c:pt>
                <c:pt idx="3">
                  <c:v>6793</c:v>
                </c:pt>
                <c:pt idx="4">
                  <c:v>8124.0000000000009</c:v>
                </c:pt>
                <c:pt idx="5">
                  <c:v>9024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80-4261-AF66-DCCA5C364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905792"/>
        <c:axId val="63907712"/>
      </c:lineChart>
      <c:catAx>
        <c:axId val="63905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07712"/>
        <c:crosses val="autoZero"/>
        <c:auto val="1"/>
        <c:lblAlgn val="ctr"/>
        <c:lblOffset val="100"/>
        <c:noMultiLvlLbl val="0"/>
      </c:catAx>
      <c:valAx>
        <c:axId val="6390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Elapsed 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0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CPU Time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'[321 Intel Results v1.xlsx]Sheet1'!$N$13:$Q$13</c:f>
              <c:strCache>
                <c:ptCount val="4"/>
                <c:pt idx="0">
                  <c:v>C# SP</c:v>
                </c:pt>
                <c:pt idx="1">
                  <c:v>C#</c:v>
                </c:pt>
                <c:pt idx="2">
                  <c:v>Java SP</c:v>
                </c:pt>
                <c:pt idx="3">
                  <c:v>Java</c:v>
                </c:pt>
              </c:strCache>
            </c:strRef>
          </c:cat>
          <c:val>
            <c:numRef>
              <c:f>'[321 Intel Results v1.xlsx]Sheet1'!$N$14:$Q$14</c:f>
              <c:numCache>
                <c:formatCode>0</c:formatCode>
                <c:ptCount val="4"/>
                <c:pt idx="0">
                  <c:v>1028.833333333333</c:v>
                </c:pt>
                <c:pt idx="1">
                  <c:v>908</c:v>
                </c:pt>
                <c:pt idx="2">
                  <c:v>4480.3333333333321</c:v>
                </c:pt>
                <c:pt idx="3">
                  <c:v>4271.8333333333321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76-4CD9-A518-93636536D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3953536"/>
        <c:axId val="63963904"/>
      </c:barChart>
      <c:catAx>
        <c:axId val="63953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Implementations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63904"/>
        <c:crosses val="autoZero"/>
        <c:auto val="1"/>
        <c:lblAlgn val="ctr"/>
        <c:lblOffset val="100"/>
        <c:noMultiLvlLbl val="0"/>
      </c:catAx>
      <c:valAx>
        <c:axId val="6396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CPU Times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53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Connection To Database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'[321 Time Results v1.xlsx]server'!$L$21:$O$21</c:f>
              <c:strCache>
                <c:ptCount val="4"/>
                <c:pt idx="0">
                  <c:v>C# SP</c:v>
                </c:pt>
                <c:pt idx="1">
                  <c:v>C#</c:v>
                </c:pt>
                <c:pt idx="2">
                  <c:v>Java SP</c:v>
                </c:pt>
                <c:pt idx="3">
                  <c:v>Java</c:v>
                </c:pt>
              </c:strCache>
            </c:strRef>
          </c:cat>
          <c:val>
            <c:numRef>
              <c:f>'[321 Time Results v1.xlsx]server'!$L$22:$O$22</c:f>
              <c:numCache>
                <c:formatCode>0</c:formatCode>
                <c:ptCount val="4"/>
                <c:pt idx="0">
                  <c:v>25.333333333333325</c:v>
                </c:pt>
                <c:pt idx="1">
                  <c:v>23</c:v>
                </c:pt>
                <c:pt idx="2">
                  <c:v>862.33333333333348</c:v>
                </c:pt>
                <c:pt idx="3">
                  <c:v>3097.6666666666656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C7-40A4-9D1A-85A4E6EEE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026112"/>
        <c:axId val="64028032"/>
      </c:barChart>
      <c:catAx>
        <c:axId val="64026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Implementations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28032"/>
        <c:crosses val="autoZero"/>
        <c:auto val="1"/>
        <c:lblAlgn val="ctr"/>
        <c:lblOffset val="100"/>
        <c:noMultiLvlLbl val="0"/>
      </c:catAx>
      <c:valAx>
        <c:axId val="6402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Connection Time (ms)
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26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Query Times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'[321 Time Results v1.xlsx]server'!$L$11</c:f>
              <c:strCache>
                <c:ptCount val="1"/>
                <c:pt idx="0">
                  <c:v>Java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'[321 Time Results v1.xlsx]server'!$L$12:$L$17</c:f>
              <c:numCache>
                <c:formatCode>0</c:formatCode>
                <c:ptCount val="6"/>
                <c:pt idx="0">
                  <c:v>435.6666666666668</c:v>
                </c:pt>
                <c:pt idx="1">
                  <c:v>407.33333333333331</c:v>
                </c:pt>
                <c:pt idx="2">
                  <c:v>329</c:v>
                </c:pt>
                <c:pt idx="3">
                  <c:v>325</c:v>
                </c:pt>
                <c:pt idx="4">
                  <c:v>336</c:v>
                </c:pt>
                <c:pt idx="5">
                  <c:v>442.33333333333331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7F-4F05-94D5-4BAAF55B15D9}"/>
            </c:ext>
          </c:extLst>
        </c:ser>
        <c:ser>
          <c:idx val="1"/>
          <c:order val="1"/>
          <c:tx>
            <c:strRef>
              <c:f>'[321 Time Results v1.xlsx]server'!$M$11</c:f>
              <c:strCache>
                <c:ptCount val="1"/>
                <c:pt idx="0">
                  <c:v>Java SP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'[321 Time Results v1.xlsx]server'!$M$12:$M$17</c:f>
              <c:numCache>
                <c:formatCode>0</c:formatCode>
                <c:ptCount val="6"/>
                <c:pt idx="0">
                  <c:v>412.33333333333331</c:v>
                </c:pt>
                <c:pt idx="1">
                  <c:v>236</c:v>
                </c:pt>
                <c:pt idx="2">
                  <c:v>362</c:v>
                </c:pt>
                <c:pt idx="3">
                  <c:v>261</c:v>
                </c:pt>
                <c:pt idx="4">
                  <c:v>285.33333333333331</c:v>
                </c:pt>
                <c:pt idx="5">
                  <c:v>241.33333333333337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7F-4F05-94D5-4BAAF55B15D9}"/>
            </c:ext>
          </c:extLst>
        </c:ser>
        <c:ser>
          <c:idx val="2"/>
          <c:order val="2"/>
          <c:tx>
            <c:strRef>
              <c:f>'[321 Time Results v1.xlsx]server'!$N$11</c:f>
              <c:strCache>
                <c:ptCount val="1"/>
                <c:pt idx="0">
                  <c:v>C#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'[321 Time Results v1.xlsx]server'!$N$12:$N$17</c:f>
              <c:numCache>
                <c:formatCode>0</c:formatCode>
                <c:ptCount val="6"/>
                <c:pt idx="0">
                  <c:v>885.33333333333348</c:v>
                </c:pt>
                <c:pt idx="1">
                  <c:v>1722</c:v>
                </c:pt>
                <c:pt idx="2">
                  <c:v>639</c:v>
                </c:pt>
                <c:pt idx="3">
                  <c:v>1297</c:v>
                </c:pt>
                <c:pt idx="4">
                  <c:v>628.66666666666663</c:v>
                </c:pt>
                <c:pt idx="5">
                  <c:v>1380.6666666666667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7F-4F05-94D5-4BAAF55B15D9}"/>
            </c:ext>
          </c:extLst>
        </c:ser>
        <c:ser>
          <c:idx val="3"/>
          <c:order val="3"/>
          <c:tx>
            <c:strRef>
              <c:f>'[321 Time Results v1.xlsx]server'!$O$11</c:f>
              <c:strCache>
                <c:ptCount val="1"/>
                <c:pt idx="0">
                  <c:v>C# SP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'[321 Time Results v1.xlsx]server'!$O$12:$O$17</c:f>
              <c:numCache>
                <c:formatCode>0</c:formatCode>
                <c:ptCount val="6"/>
                <c:pt idx="0">
                  <c:v>303</c:v>
                </c:pt>
                <c:pt idx="1">
                  <c:v>306.6666666666668</c:v>
                </c:pt>
                <c:pt idx="2">
                  <c:v>305.6666666666668</c:v>
                </c:pt>
                <c:pt idx="3">
                  <c:v>295.6666666666668</c:v>
                </c:pt>
                <c:pt idx="4">
                  <c:v>297</c:v>
                </c:pt>
                <c:pt idx="5">
                  <c:v>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7F-4F05-94D5-4BAAF55B1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12448"/>
        <c:axId val="64314368"/>
      </c:lineChart>
      <c:catAx>
        <c:axId val="6431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4368"/>
        <c:crosses val="autoZero"/>
        <c:auto val="1"/>
        <c:lblAlgn val="ctr"/>
        <c:lblOffset val="100"/>
        <c:noMultiLvlLbl val="0"/>
      </c:catAx>
      <c:valAx>
        <c:axId val="6431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 (ms)
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1/4/2015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Gary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 you evaluate the different alternatives ?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data?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metrics ?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experiments ?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</a:rPr>
            </a:br>
            <a:endParaRPr lang="en-US" altLang="zh-CN" sz="1200" kern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Used the Intel VTune Amplifier to profile our implementations.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Took difference between end and start time to determine query time and database connection time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宋体"/>
                <a:ea typeface="宋体"/>
              </a:rPr>
              <a:t>Each implementation was tested 6 times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宋体"/>
                <a:ea typeface="宋体"/>
              </a:rPr>
              <a:t>Tested wether consecutive searches had improved performance. </a:t>
            </a:r>
            <a:endParaRPr lang="en-US" altLang="zh-CN" sz="1200" kern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</a:rPr>
            </a:br>
            <a:endParaRPr lang="en-US" altLang="zh-CN" sz="1200" kern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</a:rPr>
            </a:br>
            <a:endParaRPr lang="en-US" altLang="zh-CN" sz="1200" kern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Connection time​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Query time​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Localhost vs. Server​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Java without stored procedure vs. Java with stored procedure​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C# without stored procedure vs. C# with stored procedure​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Java without stored procedure vs. C# without stored procedure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Java with stored procedure vs. C# with stored procedure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9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</a:rPr>
              <a:t>LapHo</a:t>
            </a:r>
            <a:endParaRPr lang="en-US" altLang="zh-CN" sz="1200" kern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Used Intel VTune Amplifier XE 2015 to measure time it took for program to complete one laptop search.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1. The C# implementation performed better than both Java implementations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and even the C# SP.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</a:rPr>
              <a:t>2. Java SP better than Java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4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LapHo</a:t>
            </a:r>
            <a:endParaRPr lang="en-US" dirty="0" smtClean="0"/>
          </a:p>
          <a:p>
            <a:r>
              <a:rPr lang="fr-FR" dirty="0" smtClean="0"/>
              <a:t>Java </a:t>
            </a:r>
            <a:r>
              <a:rPr lang="fr-FR" dirty="0" err="1"/>
              <a:t>Implementations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more CPU cycles.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54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LapHo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C# and C# w/ stored procedures had faster connection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5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LapHo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en-US" dirty="0"/>
              <a:t># SP performs queries the most consistent. </a:t>
            </a:r>
          </a:p>
          <a:p>
            <a:r>
              <a:rPr lang="en-US" dirty="0"/>
              <a:t>And is slightly faster than the Java implementations.</a:t>
            </a:r>
          </a:p>
          <a:p>
            <a:r>
              <a:rPr lang="en-US" dirty="0"/>
              <a:t>Not much different making consecutive queries on one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0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LapHo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Summarize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a conclusion and recommendation (re: alternatives) based on your experimental evaluation.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 demo every feature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Pick just a couple of cool things to demo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Tell us about the application scenario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DBMS can help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Basically setup the “problem” that your project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0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Tell us about how your team use DBMS in the application scenario described previously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use a diagram to illustrate your solution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some of the cool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</a:t>
            </a:r>
          </a:p>
          <a:p>
            <a:r>
              <a:rPr lang="en-US" dirty="0" smtClean="0"/>
              <a:t>Here </a:t>
            </a:r>
            <a:r>
              <a:rPr lang="en-US" dirty="0"/>
              <a:t>is our modest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</a:t>
            </a:r>
          </a:p>
          <a:p>
            <a:r>
              <a:rPr lang="en-US" dirty="0" smtClean="0"/>
              <a:t>1</a:t>
            </a:r>
            <a:r>
              <a:rPr lang="en-US" dirty="0"/>
              <a:t>. Determine laptop motherboard socket and chipset.</a:t>
            </a:r>
          </a:p>
          <a:p>
            <a:r>
              <a:rPr lang="en-US" dirty="0"/>
              <a:t>2. Retrieve processor data from </a:t>
            </a:r>
            <a:r>
              <a:rPr lang="en-US" dirty="0" smtClean="0"/>
              <a:t>Intel's </a:t>
            </a:r>
            <a:r>
              <a:rPr lang="en-US" dirty="0"/>
              <a:t>database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Socket+motherboard</a:t>
            </a:r>
            <a:r>
              <a:rPr lang="en-US" dirty="0" smtClean="0"/>
              <a:t>=CPU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Gary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Java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and C# similiarities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1. Object-Oriented Languages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2. All objects are references  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3. Garbage Collection  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4. Built-in Thread and Synchronization Support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/>
            </a:r>
            <a:br>
              <a:rPr lang="en-US" dirty="0">
                <a:solidFill>
                  <a:srgbClr val="404040"/>
                </a:solidFill>
                <a:latin typeface="Calibri"/>
              </a:rPr>
            </a:br>
            <a:endParaRPr lang="en-US" dirty="0">
              <a:solidFill>
                <a:srgbClr val="404040"/>
              </a:solidFill>
              <a:latin typeface="Calibri"/>
            </a:endParaRP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Differences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1. JVM and CLR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2. C# has more functions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/>
            </a:r>
            <a:br>
              <a:rPr lang="en-US" dirty="0">
                <a:solidFill>
                  <a:srgbClr val="404040"/>
                </a:solidFill>
                <a:latin typeface="Calibri"/>
              </a:rPr>
            </a:br>
            <a:endParaRPr lang="en-US" dirty="0">
              <a:solidFill>
                <a:srgbClr val="404040"/>
              </a:solidFill>
              <a:latin typeface="Calibri"/>
            </a:endParaRP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Stored Procedures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Most of the work done on server side. Less information sent between server and client.</a:t>
            </a: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/>
            </a:r>
            <a:br>
              <a:rPr lang="en-US" dirty="0">
                <a:solidFill>
                  <a:srgbClr val="404040"/>
                </a:solidFill>
                <a:latin typeface="Calibri"/>
              </a:rPr>
            </a:br>
            <a:endParaRPr lang="en-US" dirty="0">
              <a:solidFill>
                <a:srgbClr val="404040"/>
              </a:solidFill>
              <a:latin typeface="Calibri"/>
            </a:endParaRPr>
          </a:p>
          <a:p>
            <a:r>
              <a:rPr lang="en-US" dirty="0">
                <a:solidFill>
                  <a:srgbClr val="404040"/>
                </a:solidFill>
                <a:latin typeface="Calibri"/>
              </a:rPr>
              <a:t>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Calibri"/>
              </a:rPr>
              <a:t>Timestamp​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Calibri"/>
              </a:rPr>
              <a:t>External link to Lenovo 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Gary</a:t>
            </a:r>
            <a:endParaRPr lang="en-US" dirty="0" smtClean="0"/>
          </a:p>
          <a:p>
            <a:r>
              <a:rPr lang="en-US" dirty="0" smtClean="0"/>
              <a:t>Same </a:t>
            </a:r>
            <a:r>
              <a:rPr lang="en-US" dirty="0"/>
              <a:t>functionality on both implementations. Only slight appearance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Gary</a:t>
            </a:r>
          </a:p>
          <a:p>
            <a:r>
              <a:rPr lang="en-US" dirty="0" smtClean="0"/>
              <a:t>Retrieving </a:t>
            </a:r>
            <a:r>
              <a:rPr lang="en-US" dirty="0"/>
              <a:t>results and populating application window.</a:t>
            </a:r>
          </a:p>
          <a:p>
            <a:r>
              <a:rPr lang="en-US" dirty="0"/>
              <a:t>Java uses while loop</a:t>
            </a:r>
          </a:p>
          <a:p>
            <a:r>
              <a:rPr lang="en-US" dirty="0"/>
              <a:t>C# does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1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PUUwl7zhY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upport.lenovo.com/us/en/products?type=Laptops-and-netbooks&amp;c=1" TargetMode="External"/><Relationship Id="rId3" Type="http://schemas.openxmlformats.org/officeDocument/2006/relationships/hyperlink" Target="http://msdn.microsoft.com/en-us/library/ms836794.aspx#tchwhatssimilarbetweencjava" TargetMode="External"/><Relationship Id="rId7" Type="http://schemas.openxmlformats.org/officeDocument/2006/relationships/hyperlink" Target="http://ark.intel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.intel.com/en-us/intel-software-technical-documentation?field_software_product_tid%5b%5d=43703&amp;field_operating_system_tid%5b%5d=20786" TargetMode="External"/><Relationship Id="rId5" Type="http://schemas.openxmlformats.org/officeDocument/2006/relationships/hyperlink" Target="http://dev.mysql.com/doc/refman/5.6/en/stored-routines.html" TargetMode="External"/><Relationship Id="rId4" Type="http://schemas.openxmlformats.org/officeDocument/2006/relationships/hyperlink" Target="http://www1.cs.columbia.edu/~eaddy/publications/csharpvsjava-eaddy-ddj-feb01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</a:t>
            </a:r>
            <a:r>
              <a:rPr lang="en-US" altLang="zh-CN" cap="none" dirty="0" smtClean="0"/>
              <a:t>aptop</a:t>
            </a:r>
            <a:r>
              <a:rPr lang="en-US" altLang="zh-CN" dirty="0" smtClean="0"/>
              <a:t>U</a:t>
            </a:r>
            <a:r>
              <a:rPr lang="en-US" altLang="zh-CN" cap="none" dirty="0" smtClean="0"/>
              <a:t>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Lap Ho Cheung</a:t>
            </a:r>
          </a:p>
          <a:p>
            <a:r>
              <a:rPr lang="en-US" altLang="zh-CN" dirty="0" smtClean="0"/>
              <a:t>Gary Tang</a:t>
            </a:r>
          </a:p>
          <a:p>
            <a:r>
              <a:rPr lang="en-US" altLang="zh-CN" dirty="0" smtClean="0"/>
              <a:t>Weng Lam Sio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3912559" y="5936035"/>
            <a:ext cx="30078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University of Hawaii at Manoa</a:t>
            </a:r>
          </a:p>
          <a:p>
            <a:r>
              <a:rPr lang="en-US" altLang="zh-CN" dirty="0"/>
              <a:t>ICS 321 Fall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9560" y="531471"/>
            <a:ext cx="9372600" cy="1295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PERFORMANCE ANALYSIS</a:t>
            </a:r>
            <a:endParaRPr lang="en-US" sz="5400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/>
          </p:nvPr>
        </p:nvSpPr>
        <p:spPr>
          <a:xfrm>
            <a:off x="609600" y="1826870"/>
            <a:ext cx="10331116" cy="4910813"/>
          </a:xfrm>
        </p:spPr>
        <p:txBody>
          <a:bodyPr>
            <a:normAutofit/>
          </a:bodyPr>
          <a:lstStyle/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Intel VTune Amplifier XE 2015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End Time - Start Time</a:t>
            </a:r>
          </a:p>
          <a:p>
            <a:pPr marL="914400" lvl="1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Query Time</a:t>
            </a:r>
          </a:p>
          <a:p>
            <a:pPr marL="914400" lvl="1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Database Connection Time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6 Trials For Each Implementation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altLang="zh-TW" dirty="0"/>
              <a:t>3 Consecutive Searches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1981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779" y="256672"/>
            <a:ext cx="9372600" cy="890337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PROGRAM EXECUTION TIME</a:t>
            </a:r>
            <a:endParaRPr lang="en-US" sz="5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144B60-5ACC-463C-842A-AF790A5BD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912201"/>
              </p:ext>
            </p:extLst>
          </p:nvPr>
        </p:nvGraphicFramePr>
        <p:xfrm>
          <a:off x="1820778" y="1147009"/>
          <a:ext cx="8590547" cy="571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368" y="176463"/>
            <a:ext cx="9372600" cy="794084"/>
          </a:xfrm>
        </p:spPr>
        <p:txBody>
          <a:bodyPr/>
          <a:lstStyle/>
          <a:p>
            <a:r>
              <a:rPr lang="en-US" dirty="0" smtClean="0"/>
              <a:t>CPU </a:t>
            </a:r>
            <a:r>
              <a:rPr lang="en-US" dirty="0"/>
              <a:t>Utilization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7D1A18-405E-495D-90A6-FC52B80FFE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94334"/>
              </p:ext>
            </p:extLst>
          </p:nvPr>
        </p:nvGraphicFramePr>
        <p:xfrm>
          <a:off x="1820778" y="970547"/>
          <a:ext cx="9372599" cy="5887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38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304800"/>
            <a:ext cx="9372600" cy="762000"/>
          </a:xfrm>
        </p:spPr>
        <p:txBody>
          <a:bodyPr/>
          <a:lstStyle/>
          <a:p>
            <a:r>
              <a:rPr lang="en-US" dirty="0" smtClean="0"/>
              <a:t>Database </a:t>
            </a:r>
            <a:r>
              <a:rPr lang="en-US" dirty="0"/>
              <a:t>Connection Time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355D038-D2A9-4EC8-B92C-A8EA55E45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723657"/>
              </p:ext>
            </p:extLst>
          </p:nvPr>
        </p:nvGraphicFramePr>
        <p:xfrm>
          <a:off x="2006600" y="1066800"/>
          <a:ext cx="8581189" cy="5622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582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32" y="176464"/>
            <a:ext cx="9372600" cy="810126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D038DB-2630-4C41-A3F5-1FDD01DB0A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988697"/>
              </p:ext>
            </p:extLst>
          </p:nvPr>
        </p:nvGraphicFramePr>
        <p:xfrm>
          <a:off x="1917032" y="986590"/>
          <a:ext cx="8925614" cy="5795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54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</p:spPr>
        <p:txBody>
          <a:bodyPr/>
          <a:lstStyle/>
          <a:p>
            <a:r>
              <a:rPr lang="en-US" altLang="zh-CN" dirty="0"/>
              <a:t>Conclusion and Recommendations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987419"/>
            <a:ext cx="9372600" cy="4483101"/>
          </a:xfrm>
        </p:spPr>
        <p:txBody>
          <a:bodyPr/>
          <a:lstStyle/>
          <a:p>
            <a:r>
              <a:rPr lang="en-US" dirty="0"/>
              <a:t>C# implementation performed </a:t>
            </a:r>
            <a:r>
              <a:rPr lang="en-US" dirty="0" smtClean="0"/>
              <a:t>best</a:t>
            </a:r>
          </a:p>
          <a:p>
            <a:r>
              <a:rPr lang="en-US" dirty="0" smtClean="0"/>
              <a:t>Store procedure</a:t>
            </a:r>
            <a:endParaRPr lang="en-US" dirty="0"/>
          </a:p>
          <a:p>
            <a:r>
              <a:rPr lang="en-US" dirty="0" smtClean="0"/>
              <a:t>Retest</a:t>
            </a:r>
            <a:endParaRPr lang="en-US" dirty="0"/>
          </a:p>
          <a:p>
            <a:pPr lvl="1"/>
            <a:r>
              <a:rPr lang="en-US" dirty="0"/>
              <a:t>Larger database</a:t>
            </a:r>
          </a:p>
          <a:p>
            <a:pPr lvl="1"/>
            <a:r>
              <a:rPr lang="en-US" dirty="0"/>
              <a:t>Host database off </a:t>
            </a:r>
            <a:r>
              <a:rPr lang="en-US" dirty="0" smtClean="0"/>
              <a:t>island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Demo 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41191" y="2955576"/>
            <a:ext cx="4916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www.youtube.com/watch?v=CPUUwl7zhYI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4676" y="644577"/>
            <a:ext cx="3897442" cy="818763"/>
          </a:xfrm>
        </p:spPr>
        <p:txBody>
          <a:bodyPr/>
          <a:lstStyle/>
          <a:p>
            <a:r>
              <a:rPr lang="en-US" sz="5400" dirty="0" smtClean="0"/>
              <a:t>Question?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Calibri" charset="0"/>
                <a:hlinkClick r:id="rId3"/>
              </a:rPr>
              <a:t>http://msdn.microsoft.com/en-us/library/ms836794.aspx#tchwhatssimilarbetweencjava</a:t>
            </a:r>
          </a:p>
          <a:p>
            <a:r>
              <a:rPr lang="en-US">
                <a:latin typeface="Calibri" charset="0"/>
                <a:hlinkClick r:id="rId4"/>
              </a:rPr>
              <a:t>http://www1.cs.columbia.edu/~eaddy/publications/csharpvsjava-eaddy-ddj-feb01.pdf</a:t>
            </a:r>
          </a:p>
          <a:p>
            <a:r>
              <a:rPr lang="en-US">
                <a:latin typeface="Calibri" charset="0"/>
                <a:hlinkClick r:id="rId5"/>
              </a:rPr>
              <a:t>http://dev.mysql.com/doc/refman/5.6/en/stored-routines.html</a:t>
            </a:r>
          </a:p>
          <a:p>
            <a:r>
              <a:rPr lang="en-US">
                <a:latin typeface="Calibri" charset="0"/>
                <a:hlinkClick r:id="rId6"/>
              </a:rPr>
              <a:t>https://software.intel.com/en-us/intel-software-technical-documentation?field_software_product_tid%5B%5D=43703&amp;field_operating_system_tid%5B%5D=20786</a:t>
            </a:r>
          </a:p>
          <a:p>
            <a:r>
              <a:rPr lang="en-US">
                <a:latin typeface="Calibri" charset="0"/>
                <a:hlinkClick r:id="rId7"/>
              </a:rPr>
              <a:t>http://ark.intel.com/</a:t>
            </a:r>
          </a:p>
          <a:p>
            <a:r>
              <a:rPr lang="en-US">
                <a:latin typeface="Calibri" charset="0"/>
                <a:hlinkClick r:id="rId8"/>
              </a:rPr>
              <a:t>http://support.lenovo.com/us/en/products?type=Laptops-and-netbooks&amp;c=1</a:t>
            </a:r>
          </a:p>
          <a:p>
            <a:endParaRPr lang="en-US">
              <a:latin typeface="Calibri" charset="0"/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10852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Provide </a:t>
            </a:r>
            <a:r>
              <a:rPr lang="en-US" sz="2800" dirty="0" smtClean="0"/>
              <a:t>CPU upgrades for Lenovo laptops manufactured in 2006 to 2008</a:t>
            </a:r>
          </a:p>
          <a:p>
            <a:r>
              <a:rPr lang="en-US" sz="2800" dirty="0" smtClean="0"/>
              <a:t>Database stores information about laptops and CPU</a:t>
            </a:r>
          </a:p>
          <a:p>
            <a:pPr lvl="1"/>
            <a:r>
              <a:rPr lang="en-US" sz="2400" dirty="0" smtClean="0"/>
              <a:t>Retrieve available CPU upgrades </a:t>
            </a:r>
          </a:p>
          <a:p>
            <a:pPr marL="41148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based on laptop model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74" y="3629730"/>
            <a:ext cx="3408948" cy="28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Today's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Overview of Application</a:t>
            </a:r>
          </a:p>
          <a:p>
            <a:r>
              <a:rPr lang="en-US"/>
              <a:t>Different Implementations</a:t>
            </a:r>
          </a:p>
          <a:p>
            <a:r>
              <a:rPr lang="en-US"/>
              <a:t>Performance Testing</a:t>
            </a:r>
          </a:p>
          <a:p>
            <a:r>
              <a:rPr lang="en-US"/>
              <a:t>Conclusion</a:t>
            </a:r>
          </a:p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2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568" y="364958"/>
            <a:ext cx="9372600" cy="1295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Overview of Application</a:t>
            </a:r>
            <a:endParaRPr lang="en-US" sz="5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40568" y="1971377"/>
            <a:ext cx="9372600" cy="4483101"/>
          </a:xfrm>
        </p:spPr>
        <p:txBody>
          <a:bodyPr>
            <a:normAutofit/>
          </a:bodyPr>
          <a:lstStyle/>
          <a:p>
            <a:r>
              <a:rPr lang="en-US" sz="2800" dirty="0"/>
              <a:t>User select year, model, current CPU of laptop</a:t>
            </a:r>
          </a:p>
          <a:p>
            <a:pPr lvl="1"/>
            <a:r>
              <a:rPr lang="en-US" sz="2400" dirty="0"/>
              <a:t>Display available CPU upgrades</a:t>
            </a:r>
          </a:p>
          <a:p>
            <a:pPr marL="411480" lvl="1" indent="0">
              <a:buNone/>
            </a:pPr>
            <a:r>
              <a:rPr lang="en-US" sz="2400" dirty="0"/>
              <a:t>    for laptop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79" y="3642440"/>
            <a:ext cx="4394310" cy="2469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rcRect l="40458" t="24640" r="26742" b="17876"/>
          <a:stretch>
            <a:fillRect/>
          </a:stretch>
        </p:blipFill>
        <p:spPr>
          <a:xfrm>
            <a:off x="7305423" y="2520155"/>
            <a:ext cx="3595132" cy="3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Alienware</a:t>
            </a:r>
            <a:r>
              <a:rPr lang="en-US" dirty="0"/>
              <a:t> M9750</a:t>
            </a:r>
          </a:p>
          <a:p>
            <a:r>
              <a:rPr lang="en-US" dirty="0"/>
              <a:t>2006</a:t>
            </a:r>
          </a:p>
          <a:p>
            <a:r>
              <a:rPr lang="en-US" dirty="0"/>
              <a:t>Windows 8.1</a:t>
            </a:r>
          </a:p>
          <a:p>
            <a:r>
              <a:rPr lang="en-US" dirty="0">
                <a:latin typeface="Calibri" charset="0"/>
              </a:rPr>
              <a:t>Apache 2.4.10</a:t>
            </a:r>
          </a:p>
          <a:p>
            <a:r>
              <a:rPr lang="en-US" dirty="0"/>
              <a:t>Intel Core 2 Duo 2.00 GHz</a:t>
            </a:r>
          </a:p>
          <a:p>
            <a:r>
              <a:rPr lang="en-US" dirty="0"/>
              <a:t>2 GB RAM</a:t>
            </a:r>
          </a:p>
          <a:p>
            <a:r>
              <a:rPr lang="en-US" dirty="0"/>
              <a:t>7200 RPM 120 GB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Internet Connection</a:t>
            </a:r>
          </a:p>
          <a:p>
            <a:r>
              <a:rPr lang="en-US"/>
              <a:t>Oceanic Cable</a:t>
            </a:r>
          </a:p>
          <a:p>
            <a:r>
              <a:rPr lang="en-US"/>
              <a:t>12 Mbps Down / 1 Mbps Up</a:t>
            </a:r>
          </a:p>
        </p:txBody>
      </p:sp>
    </p:spTree>
    <p:extLst>
      <p:ext uri="{BB962C8B-B14F-4D97-AF65-F5344CB8AC3E}">
        <p14:creationId xmlns:p14="http://schemas.microsoft.com/office/powerpoint/2010/main" val="23084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 l="14816" t="-22" r="14376" b="7295"/>
          <a:stretch>
            <a:fillRect/>
          </a:stretch>
        </p:blipFill>
        <p:spPr>
          <a:xfrm>
            <a:off x="1274746" y="2702797"/>
            <a:ext cx="1431603" cy="19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 l="7823" t="5655" r="13325" b="8739"/>
          <a:stretch>
            <a:fillRect/>
          </a:stretch>
        </p:blipFill>
        <p:spPr>
          <a:xfrm>
            <a:off x="4467888" y="2235493"/>
            <a:ext cx="3301583" cy="2862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4808" y="3245880"/>
            <a:ext cx="862654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800" b="1"/>
              <a:t>+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29926" y="3069062"/>
            <a:ext cx="2069259" cy="1825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1888" y="3207991"/>
            <a:ext cx="862654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800" b="1"/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57662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79" y="3532382"/>
            <a:ext cx="7384918" cy="27320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4610" y="178114"/>
            <a:ext cx="8686800" cy="1807945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Design </a:t>
            </a:r>
            <a:r>
              <a:rPr lang="en-US" altLang="zh-CN" sz="5400" dirty="0"/>
              <a:t>Alternatives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4610" y="2096704"/>
            <a:ext cx="8686800" cy="3550118"/>
          </a:xfrm>
        </p:spPr>
        <p:txBody>
          <a:bodyPr>
            <a:normAutofit/>
          </a:bodyPr>
          <a:lstStyle/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dirty="0"/>
              <a:t>Java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dirty="0"/>
              <a:t>Visual C#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r>
              <a:rPr lang="en-US" dirty="0"/>
              <a:t>Stored Procedures</a:t>
            </a:r>
          </a:p>
          <a:p>
            <a:pPr marL="457200" indent="-274320">
              <a:spcBef>
                <a:spcPts val="1800"/>
              </a:spcBef>
              <a:buFont typeface="Calibri" panose="020F0502020204030204" pitchFamily="34" charset="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69" y="320842"/>
            <a:ext cx="8686800" cy="1137929"/>
          </a:xfrm>
        </p:spPr>
        <p:txBody>
          <a:bodyPr/>
          <a:lstStyle/>
          <a:p>
            <a:r>
              <a:rPr lang="en-US" dirty="0"/>
              <a:t>Java vs C#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 l="19803" t="23809" r="36326" b="25475"/>
          <a:stretch>
            <a:fillRect/>
          </a:stretch>
        </p:blipFill>
        <p:spPr>
          <a:xfrm>
            <a:off x="5277899" y="1458772"/>
            <a:ext cx="6600114" cy="477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 l="40471" t="24584" r="26558" b="18198"/>
          <a:stretch>
            <a:fillRect/>
          </a:stretch>
        </p:blipFill>
        <p:spPr>
          <a:xfrm>
            <a:off x="664746" y="1459002"/>
            <a:ext cx="4381212" cy="47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5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856" y="323399"/>
            <a:ext cx="9372600" cy="842211"/>
          </a:xfrm>
        </p:spPr>
        <p:txBody>
          <a:bodyPr/>
          <a:lstStyle/>
          <a:p>
            <a:r>
              <a:rPr lang="sv-SE" dirty="0"/>
              <a:t>Java vs C#: Generating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 l="26403" t="3250" r="17173" b="19138"/>
          <a:stretch>
            <a:fillRect/>
          </a:stretch>
        </p:blipFill>
        <p:spPr>
          <a:xfrm>
            <a:off x="127889" y="1379621"/>
            <a:ext cx="5848857" cy="5010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rcRect l="-42" t="4133" r="44818" b="18486"/>
          <a:stretch>
            <a:fillRect/>
          </a:stretch>
        </p:blipFill>
        <p:spPr>
          <a:xfrm>
            <a:off x="6204574" y="1379621"/>
            <a:ext cx="5810480" cy="5097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266424" y="4639176"/>
            <a:ext cx="3686780" cy="148890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0631" y="3176337"/>
            <a:ext cx="5045858" cy="96252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500</Words>
  <Application>Microsoft Office PowerPoint</Application>
  <PresentationFormat>Widescreen</PresentationFormat>
  <Paragraphs>169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Wireframe Building 16x9</vt:lpstr>
      <vt:lpstr>LaptopUps</vt:lpstr>
      <vt:lpstr>Background</vt:lpstr>
      <vt:lpstr>Today's Topics</vt:lpstr>
      <vt:lpstr>Overview of Application</vt:lpstr>
      <vt:lpstr>Database Server</vt:lpstr>
      <vt:lpstr>Gathering Data</vt:lpstr>
      <vt:lpstr>Design Alternatives</vt:lpstr>
      <vt:lpstr>Java vs C#</vt:lpstr>
      <vt:lpstr>Java vs C#: Generating Results</vt:lpstr>
      <vt:lpstr>PERFORMANCE ANALYSIS</vt:lpstr>
      <vt:lpstr>PROGRAM EXECUTION TIME</vt:lpstr>
      <vt:lpstr>CPU Utilization</vt:lpstr>
      <vt:lpstr>Database Connection Time</vt:lpstr>
      <vt:lpstr>Query Time</vt:lpstr>
      <vt:lpstr>Conclusion and Recommendations</vt:lpstr>
      <vt:lpstr>Demo </vt:lpstr>
      <vt:lpstr>Question?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LaptopUps</dc:title>
  <dc:creator/>
  <cp:keywords/>
  <cp:lastModifiedBy/>
  <cp:revision>11</cp:revision>
  <dcterms:created xsi:type="dcterms:W3CDTF">2014-12-07T04:47:14Z</dcterms:created>
  <dcterms:modified xsi:type="dcterms:W3CDTF">2015-01-04T07:15:42Z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